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6" r:id="rId3"/>
    <p:sldId id="257" r:id="rId4"/>
    <p:sldId id="285" r:id="rId5"/>
    <p:sldId id="256" r:id="rId6"/>
    <p:sldId id="276" r:id="rId7"/>
    <p:sldId id="284" r:id="rId8"/>
    <p:sldId id="281" r:id="rId9"/>
    <p:sldId id="280" r:id="rId10"/>
    <p:sldId id="277" r:id="rId11"/>
    <p:sldId id="275" r:id="rId12"/>
    <p:sldId id="283" r:id="rId13"/>
    <p:sldId id="278" r:id="rId14"/>
    <p:sldId id="259" r:id="rId15"/>
    <p:sldId id="260" r:id="rId16"/>
    <p:sldId id="261" r:id="rId17"/>
    <p:sldId id="262" r:id="rId18"/>
    <p:sldId id="265" r:id="rId19"/>
    <p:sldId id="266" r:id="rId20"/>
    <p:sldId id="263" r:id="rId21"/>
    <p:sldId id="264" r:id="rId22"/>
    <p:sldId id="282" r:id="rId23"/>
    <p:sldId id="267" r:id="rId24"/>
    <p:sldId id="271" r:id="rId25"/>
    <p:sldId id="272" r:id="rId26"/>
    <p:sldId id="273" r:id="rId27"/>
    <p:sldId id="274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1F4E7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2352B-F15B-47CA-8745-801217242605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E8BCFCB-0AC4-418B-90E3-A79D733B6B43}">
      <dgm:prSet phldrT="[Text]"/>
      <dgm:spPr/>
      <dgm:t>
        <a:bodyPr/>
        <a:lstStyle/>
        <a:p>
          <a:r>
            <a:rPr lang="en-US" dirty="0"/>
            <a:t>Purpose</a:t>
          </a:r>
          <a:endParaRPr lang="en-IN" dirty="0"/>
        </a:p>
      </dgm:t>
    </dgm:pt>
    <dgm:pt modelId="{7ED26FDC-1DC1-4845-90D6-F4CC09769D1F}" type="parTrans" cxnId="{0389FDFF-2EA8-4C89-8C1E-AC679E7F2AA6}">
      <dgm:prSet/>
      <dgm:spPr/>
      <dgm:t>
        <a:bodyPr/>
        <a:lstStyle/>
        <a:p>
          <a:endParaRPr lang="en-IN"/>
        </a:p>
      </dgm:t>
    </dgm:pt>
    <dgm:pt modelId="{5A505CD2-229A-4B29-96F5-1BD947752138}" type="sibTrans" cxnId="{0389FDFF-2EA8-4C89-8C1E-AC679E7F2AA6}">
      <dgm:prSet/>
      <dgm:spPr/>
      <dgm:t>
        <a:bodyPr/>
        <a:lstStyle/>
        <a:p>
          <a:endParaRPr lang="en-IN"/>
        </a:p>
      </dgm:t>
    </dgm:pt>
    <dgm:pt modelId="{A6C4DE8A-6214-4624-AEF9-13D943C86D91}">
      <dgm:prSet phldrT="[Text]"/>
      <dgm:spPr/>
      <dgm:t>
        <a:bodyPr/>
        <a:lstStyle/>
        <a:p>
          <a:r>
            <a:rPr lang="en-US" dirty="0"/>
            <a:t>Stakeholders</a:t>
          </a:r>
          <a:endParaRPr lang="en-IN" dirty="0"/>
        </a:p>
      </dgm:t>
    </dgm:pt>
    <dgm:pt modelId="{8937D24B-1045-4C65-9740-DDABC743B60C}" type="parTrans" cxnId="{FE80A825-C4DB-4CE6-96AF-7E59C10E3485}">
      <dgm:prSet/>
      <dgm:spPr/>
      <dgm:t>
        <a:bodyPr/>
        <a:lstStyle/>
        <a:p>
          <a:endParaRPr lang="en-IN"/>
        </a:p>
      </dgm:t>
    </dgm:pt>
    <dgm:pt modelId="{C56CE785-347A-4832-A05C-A0C822293AC8}" type="sibTrans" cxnId="{FE80A825-C4DB-4CE6-96AF-7E59C10E3485}">
      <dgm:prSet/>
      <dgm:spPr/>
      <dgm:t>
        <a:bodyPr/>
        <a:lstStyle/>
        <a:p>
          <a:endParaRPr lang="en-IN"/>
        </a:p>
      </dgm:t>
    </dgm:pt>
    <dgm:pt modelId="{4BDFAA04-A311-4F3B-BA13-D3FFFDB75D0D}">
      <dgm:prSet phldrT="[Text]"/>
      <dgm:spPr/>
      <dgm:t>
        <a:bodyPr/>
        <a:lstStyle/>
        <a:p>
          <a:r>
            <a:rPr lang="en-US" dirty="0"/>
            <a:t>End Result</a:t>
          </a:r>
          <a:endParaRPr lang="en-IN" dirty="0"/>
        </a:p>
      </dgm:t>
    </dgm:pt>
    <dgm:pt modelId="{1FAFFB5B-688C-4353-BEFB-26551F14930F}" type="parTrans" cxnId="{D6E1BF65-9CFC-4EFE-A37A-934083D7B02E}">
      <dgm:prSet/>
      <dgm:spPr/>
      <dgm:t>
        <a:bodyPr/>
        <a:lstStyle/>
        <a:p>
          <a:endParaRPr lang="en-IN"/>
        </a:p>
      </dgm:t>
    </dgm:pt>
    <dgm:pt modelId="{8B279CF6-25A9-46A6-9D24-2C149E135D24}" type="sibTrans" cxnId="{D6E1BF65-9CFC-4EFE-A37A-934083D7B02E}">
      <dgm:prSet/>
      <dgm:spPr/>
      <dgm:t>
        <a:bodyPr/>
        <a:lstStyle/>
        <a:p>
          <a:endParaRPr lang="en-IN"/>
        </a:p>
      </dgm:t>
    </dgm:pt>
    <dgm:pt modelId="{D0D5D3D9-EAC8-48B2-85DE-61D5FE3F3DFF}">
      <dgm:prSet phldrT="[Text]"/>
      <dgm:spPr/>
      <dgm:t>
        <a:bodyPr/>
        <a:lstStyle/>
        <a:p>
          <a:r>
            <a:rPr lang="en-US" dirty="0"/>
            <a:t>Success criteria</a:t>
          </a:r>
          <a:endParaRPr lang="en-IN" dirty="0"/>
        </a:p>
      </dgm:t>
    </dgm:pt>
    <dgm:pt modelId="{4654A1F0-D216-4F81-AE16-A2C6568F3686}" type="parTrans" cxnId="{ECA9443B-4C52-4279-B46B-E30BF08140DD}">
      <dgm:prSet/>
      <dgm:spPr/>
      <dgm:t>
        <a:bodyPr/>
        <a:lstStyle/>
        <a:p>
          <a:endParaRPr lang="en-IN"/>
        </a:p>
      </dgm:t>
    </dgm:pt>
    <dgm:pt modelId="{438DF487-3272-41BD-BBA8-EC001A34726E}" type="sibTrans" cxnId="{ECA9443B-4C52-4279-B46B-E30BF08140DD}">
      <dgm:prSet/>
      <dgm:spPr/>
      <dgm:t>
        <a:bodyPr/>
        <a:lstStyle/>
        <a:p>
          <a:endParaRPr lang="en-IN"/>
        </a:p>
      </dgm:t>
    </dgm:pt>
    <dgm:pt modelId="{9C5CB4F2-D816-4E50-BCA8-392098C84A54}" type="pres">
      <dgm:prSet presAssocID="{0FE2352B-F15B-47CA-8745-801217242605}" presName="matrix" presStyleCnt="0">
        <dgm:presLayoutVars>
          <dgm:chMax val="1"/>
          <dgm:dir/>
          <dgm:resizeHandles val="exact"/>
        </dgm:presLayoutVars>
      </dgm:prSet>
      <dgm:spPr/>
    </dgm:pt>
    <dgm:pt modelId="{C31E11DD-2C8C-4CF9-939F-547C0129AFE3}" type="pres">
      <dgm:prSet presAssocID="{0FE2352B-F15B-47CA-8745-801217242605}" presName="axisShape" presStyleLbl="bgShp" presStyleIdx="0" presStyleCnt="1" custLinFactNeighborX="0" custLinFactNeighborY="183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2E2F0038-2E88-4A2F-855F-279C05AF5011}" type="pres">
      <dgm:prSet presAssocID="{0FE2352B-F15B-47CA-8745-801217242605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6DFD95C-278A-4B07-912B-C7202E465AB6}" type="pres">
      <dgm:prSet presAssocID="{0FE2352B-F15B-47CA-8745-801217242605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BDEDD4C-71D2-4C70-847D-890A689CFF10}" type="pres">
      <dgm:prSet presAssocID="{0FE2352B-F15B-47CA-8745-801217242605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8DC52B6-8452-431F-A43A-E6661AD466B4}" type="pres">
      <dgm:prSet presAssocID="{0FE2352B-F15B-47CA-8745-801217242605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0B3D303-AD9C-400C-B79E-3B1F3B153902}" type="presOf" srcId="{4BDFAA04-A311-4F3B-BA13-D3FFFDB75D0D}" destId="{ABDEDD4C-71D2-4C70-847D-890A689CFF10}" srcOrd="0" destOrd="0" presId="urn:microsoft.com/office/officeart/2005/8/layout/matrix2"/>
    <dgm:cxn modelId="{FE80A825-C4DB-4CE6-96AF-7E59C10E3485}" srcId="{0FE2352B-F15B-47CA-8745-801217242605}" destId="{A6C4DE8A-6214-4624-AEF9-13D943C86D91}" srcOrd="1" destOrd="0" parTransId="{8937D24B-1045-4C65-9740-DDABC743B60C}" sibTransId="{C56CE785-347A-4832-A05C-A0C822293AC8}"/>
    <dgm:cxn modelId="{C560E336-0FD9-4A32-AAF0-D81C56909B41}" type="presOf" srcId="{A6C4DE8A-6214-4624-AEF9-13D943C86D91}" destId="{D6DFD95C-278A-4B07-912B-C7202E465AB6}" srcOrd="0" destOrd="0" presId="urn:microsoft.com/office/officeart/2005/8/layout/matrix2"/>
    <dgm:cxn modelId="{ECA9443B-4C52-4279-B46B-E30BF08140DD}" srcId="{0FE2352B-F15B-47CA-8745-801217242605}" destId="{D0D5D3D9-EAC8-48B2-85DE-61D5FE3F3DFF}" srcOrd="3" destOrd="0" parTransId="{4654A1F0-D216-4F81-AE16-A2C6568F3686}" sibTransId="{438DF487-3272-41BD-BBA8-EC001A34726E}"/>
    <dgm:cxn modelId="{D6E1BF65-9CFC-4EFE-A37A-934083D7B02E}" srcId="{0FE2352B-F15B-47CA-8745-801217242605}" destId="{4BDFAA04-A311-4F3B-BA13-D3FFFDB75D0D}" srcOrd="2" destOrd="0" parTransId="{1FAFFB5B-688C-4353-BEFB-26551F14930F}" sibTransId="{8B279CF6-25A9-46A6-9D24-2C149E135D24}"/>
    <dgm:cxn modelId="{69DE2EA0-D9AA-4706-A7E6-B251367771B0}" type="presOf" srcId="{0FE2352B-F15B-47CA-8745-801217242605}" destId="{9C5CB4F2-D816-4E50-BCA8-392098C84A54}" srcOrd="0" destOrd="0" presId="urn:microsoft.com/office/officeart/2005/8/layout/matrix2"/>
    <dgm:cxn modelId="{C483ADDD-B0D8-471F-967A-F63D5B429DD8}" type="presOf" srcId="{D0D5D3D9-EAC8-48B2-85DE-61D5FE3F3DFF}" destId="{F8DC52B6-8452-431F-A43A-E6661AD466B4}" srcOrd="0" destOrd="0" presId="urn:microsoft.com/office/officeart/2005/8/layout/matrix2"/>
    <dgm:cxn modelId="{258AEDFE-76B5-4B6F-950E-29EECF0C231D}" type="presOf" srcId="{CE8BCFCB-0AC4-418B-90E3-A79D733B6B43}" destId="{2E2F0038-2E88-4A2F-855F-279C05AF5011}" srcOrd="0" destOrd="0" presId="urn:microsoft.com/office/officeart/2005/8/layout/matrix2"/>
    <dgm:cxn modelId="{0389FDFF-2EA8-4C89-8C1E-AC679E7F2AA6}" srcId="{0FE2352B-F15B-47CA-8745-801217242605}" destId="{CE8BCFCB-0AC4-418B-90E3-A79D733B6B43}" srcOrd="0" destOrd="0" parTransId="{7ED26FDC-1DC1-4845-90D6-F4CC09769D1F}" sibTransId="{5A505CD2-229A-4B29-96F5-1BD947752138}"/>
    <dgm:cxn modelId="{2E0C7EBB-5206-4652-8267-2FA058E1705D}" type="presParOf" srcId="{9C5CB4F2-D816-4E50-BCA8-392098C84A54}" destId="{C31E11DD-2C8C-4CF9-939F-547C0129AFE3}" srcOrd="0" destOrd="0" presId="urn:microsoft.com/office/officeart/2005/8/layout/matrix2"/>
    <dgm:cxn modelId="{4E2F360E-D40B-4383-8718-D86F43685BA1}" type="presParOf" srcId="{9C5CB4F2-D816-4E50-BCA8-392098C84A54}" destId="{2E2F0038-2E88-4A2F-855F-279C05AF5011}" srcOrd="1" destOrd="0" presId="urn:microsoft.com/office/officeart/2005/8/layout/matrix2"/>
    <dgm:cxn modelId="{F5A38131-E99B-481F-A756-6CE477C4699C}" type="presParOf" srcId="{9C5CB4F2-D816-4E50-BCA8-392098C84A54}" destId="{D6DFD95C-278A-4B07-912B-C7202E465AB6}" srcOrd="2" destOrd="0" presId="urn:microsoft.com/office/officeart/2005/8/layout/matrix2"/>
    <dgm:cxn modelId="{052A0445-7A87-49F6-8E40-103B3974DD78}" type="presParOf" srcId="{9C5CB4F2-D816-4E50-BCA8-392098C84A54}" destId="{ABDEDD4C-71D2-4C70-847D-890A689CFF10}" srcOrd="3" destOrd="0" presId="urn:microsoft.com/office/officeart/2005/8/layout/matrix2"/>
    <dgm:cxn modelId="{0B7FA6AF-F781-43E6-9E3E-D44A9CE6B3FB}" type="presParOf" srcId="{9C5CB4F2-D816-4E50-BCA8-392098C84A54}" destId="{F8DC52B6-8452-431F-A43A-E6661AD466B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E11DD-2C8C-4CF9-939F-547C0129AFE3}">
      <dsp:nvSpPr>
        <dsp:cNvPr id="0" name=""/>
        <dsp:cNvSpPr/>
      </dsp:nvSpPr>
      <dsp:spPr>
        <a:xfrm>
          <a:off x="168902" y="0"/>
          <a:ext cx="4494172" cy="449417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F0038-2E88-4A2F-855F-279C05AF5011}">
      <dsp:nvSpPr>
        <dsp:cNvPr id="0" name=""/>
        <dsp:cNvSpPr/>
      </dsp:nvSpPr>
      <dsp:spPr>
        <a:xfrm>
          <a:off x="461023" y="292121"/>
          <a:ext cx="1797668" cy="17976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Purpose</a:t>
          </a:r>
          <a:endParaRPr lang="en-IN" sz="2100" kern="1200" dirty="0"/>
        </a:p>
      </dsp:txBody>
      <dsp:txXfrm>
        <a:off x="548778" y="379876"/>
        <a:ext cx="1622158" cy="1622158"/>
      </dsp:txXfrm>
    </dsp:sp>
    <dsp:sp modelId="{D6DFD95C-278A-4B07-912B-C7202E465AB6}">
      <dsp:nvSpPr>
        <dsp:cNvPr id="0" name=""/>
        <dsp:cNvSpPr/>
      </dsp:nvSpPr>
      <dsp:spPr>
        <a:xfrm>
          <a:off x="2573284" y="292121"/>
          <a:ext cx="1797668" cy="17976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Stakeholders</a:t>
          </a:r>
          <a:endParaRPr lang="en-IN" sz="2100" kern="1200" dirty="0"/>
        </a:p>
      </dsp:txBody>
      <dsp:txXfrm>
        <a:off x="2661039" y="379876"/>
        <a:ext cx="1622158" cy="1622158"/>
      </dsp:txXfrm>
    </dsp:sp>
    <dsp:sp modelId="{ABDEDD4C-71D2-4C70-847D-890A689CFF10}">
      <dsp:nvSpPr>
        <dsp:cNvPr id="0" name=""/>
        <dsp:cNvSpPr/>
      </dsp:nvSpPr>
      <dsp:spPr>
        <a:xfrm>
          <a:off x="461023" y="2404382"/>
          <a:ext cx="1797668" cy="17976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End Result</a:t>
          </a:r>
          <a:endParaRPr lang="en-IN" sz="2100" kern="1200" dirty="0"/>
        </a:p>
      </dsp:txBody>
      <dsp:txXfrm>
        <a:off x="548778" y="2492137"/>
        <a:ext cx="1622158" cy="1622158"/>
      </dsp:txXfrm>
    </dsp:sp>
    <dsp:sp modelId="{F8DC52B6-8452-431F-A43A-E6661AD466B4}">
      <dsp:nvSpPr>
        <dsp:cNvPr id="0" name=""/>
        <dsp:cNvSpPr/>
      </dsp:nvSpPr>
      <dsp:spPr>
        <a:xfrm>
          <a:off x="2573284" y="2404382"/>
          <a:ext cx="1797668" cy="17976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Success criteria</a:t>
          </a:r>
          <a:endParaRPr lang="en-IN" sz="2100" kern="1200" dirty="0"/>
        </a:p>
      </dsp:txBody>
      <dsp:txXfrm>
        <a:off x="2661039" y="2492137"/>
        <a:ext cx="1622158" cy="1622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34CE-955D-4639-94A0-0718501F1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94DEB-2497-4FAD-B9F3-CA9AE7544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39851-D4CB-4DD3-8D2F-46829E19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750B6-E2D1-4698-B739-2551625E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FD0ED-ACF6-49BD-8799-972098A2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2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0477-E141-4E66-9244-F38553E2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11805-375A-4121-9BAC-42250E44B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DFAC6-3D64-4E83-96D3-DAF52818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B0A35-87AF-42C8-8206-25D5156B8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55CEF-17D8-443B-A21C-09378C42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0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C0349-C00B-4D71-8265-7168CE62A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042DD-FFEB-4A4E-B67B-E49ACC7D5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EEC0E-A833-46AF-B38A-57252106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7226A-340A-4243-BB16-33132ECF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CDF8C-16DD-4C2A-9E55-A00741B1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69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4A96-F65C-4160-8FB2-980A878E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AA10-58C4-4DB0-A46F-79D80C9F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3724C-7D98-4460-9AAD-EF82129D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B6C39-E8FC-47FF-B09F-544E2CEB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41E03-1027-4FCF-8EC6-B699BB71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07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ECD2-AB7B-4FD8-8ABA-8896ED09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A2AD1-94DA-46E3-958D-918B7D0CF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350A-172C-4B04-A1AF-33A095DF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0635-9EDD-442D-BD97-4FFB3560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A607-DD9D-4CA9-834C-32FC605C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9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ACF2-344B-4C20-B2E1-6763FA09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5A60-478E-4853-B791-8365C09DC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38DA-F5CF-41DE-BF94-A6469A356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C4E16-568D-4BCF-82E4-C5163455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E5444-90C1-42B6-8751-1D8CB956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BC784-49BA-46E1-BF95-59914982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99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AE50-9562-47EC-B4A4-0775E302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C6D99-B4B1-419D-B934-38C2CD87B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5FBDD-93D6-499C-BA8F-25B4F8C5A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420AC-295E-4983-B448-5D30966FF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04275-216C-4A43-B031-21C6D7D2F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0051-CD83-458C-B1BD-BCF596DC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CB232-3016-438A-91AC-A39C4F3B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5BD82-DACC-4E78-9FEE-3A8C6FEB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03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C3E9-AE65-4F51-B212-52FD6682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4B66CB-6F5B-4506-99CF-BA9C4E6B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9CD8D-E668-4DE1-B529-18A0ACFA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3CE75-79D7-4D9B-9696-1010F831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18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FC28A-6B6A-4919-95B5-9829890D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08593-57B8-42BF-98CF-B28DD3F5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1B003-592E-47A7-82B2-EFD3F702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89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02A3-168E-43A6-8B1B-025BBFBA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38B9B-9CD4-4B80-B45F-EF1E6A95D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58FF6-20D8-4AC2-979F-7A90631A2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7EA52-E220-4FD9-ABBF-2C6E77271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A547A-77B8-4FB8-BCA7-7F0BA6CB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3126-82F8-4DCF-A1F7-59950A5C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72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62C-1B43-457B-B1C6-BBB642E9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A7F53-5763-46CF-87EB-0908A5C90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0BB77-9B60-4BD4-8BBE-C7D8CE69E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2A750-052A-4913-B523-1BB71F8F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A8546-8F34-46F1-9920-283C95A7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4458C-F52B-4926-AB33-04A0E4F0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01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A716A-D5A4-4457-9E14-5B6099C0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2682F-D528-4605-B040-FEE69A8B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89996-B8C4-469F-B755-3E549E1AC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6564D-F8CC-444B-B395-D8DF178D51FC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4D21-0B03-4917-9500-CCC240F92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1150A-A81E-45C1-8C48-462991AF9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9604-EEE8-4B21-B8D8-ED2518595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71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401A53-37A2-4BA5-A458-576B1BFF0659}"/>
              </a:ext>
            </a:extLst>
          </p:cNvPr>
          <p:cNvSpPr txBox="1"/>
          <p:nvPr/>
        </p:nvSpPr>
        <p:spPr>
          <a:xfrm>
            <a:off x="1569662" y="918281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“A Picture Is Worth Thousand Words.”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D671F-F5FD-45FF-A8D1-4785DB647D51}"/>
              </a:ext>
            </a:extLst>
          </p:cNvPr>
          <p:cNvSpPr txBox="1"/>
          <p:nvPr/>
        </p:nvSpPr>
        <p:spPr>
          <a:xfrm>
            <a:off x="800220" y="301835"/>
            <a:ext cx="11009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PROJECT: TABLEAU DATA ANALYSIS: SALES_INSIGHTS</a:t>
            </a:r>
            <a:endParaRPr lang="en-IN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DF1D-7565-4F3B-A10B-958E1F016434}"/>
              </a:ext>
            </a:extLst>
          </p:cNvPr>
          <p:cNvSpPr txBox="1"/>
          <p:nvPr/>
        </p:nvSpPr>
        <p:spPr>
          <a:xfrm>
            <a:off x="977152" y="2352716"/>
            <a:ext cx="74765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Step 1 : Problem Statement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Step 2 : Data Discovery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Step 3 : Data Analysis Using SQL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Step 4 : Data Cleaning &amp; ETL in Tableau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Step 5 : Build tableau Dashboard</a:t>
            </a:r>
          </a:p>
          <a:p>
            <a:endParaRPr lang="en-IN" sz="2400" dirty="0">
              <a:solidFill>
                <a:schemeClr val="bg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Step 6 : Feedback From Stockholder &amp; Profit Analysis</a:t>
            </a:r>
            <a:endParaRPr lang="en-IN" sz="2400" dirty="0">
              <a:solidFill>
                <a:schemeClr val="bg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71EED-4C48-45CD-A079-A1AE258BAF0F}"/>
              </a:ext>
            </a:extLst>
          </p:cNvPr>
          <p:cNvSpPr txBox="1"/>
          <p:nvPr/>
        </p:nvSpPr>
        <p:spPr>
          <a:xfrm rot="16200000">
            <a:off x="-3068560" y="3000725"/>
            <a:ext cx="6968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Bahnschrift Light Condensed" panose="020B0502040204020203" pitchFamily="34" charset="0"/>
              </a:rPr>
              <a:t>COMPANY : </a:t>
            </a:r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A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Bahnschrift Light Condensed" panose="020B0502040204020203" pitchFamily="34" charset="0"/>
              </a:rPr>
              <a:t>tliQ TECHNOLOGIES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953DE1-9673-4AE2-BECA-D479BA74EA49}"/>
              </a:ext>
            </a:extLst>
          </p:cNvPr>
          <p:cNvCxnSpPr/>
          <p:nvPr/>
        </p:nvCxnSpPr>
        <p:spPr>
          <a:xfrm>
            <a:off x="861776" y="0"/>
            <a:ext cx="0" cy="68098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D20122-6BEB-4976-9495-A306A7A1F9B2}"/>
              </a:ext>
            </a:extLst>
          </p:cNvPr>
          <p:cNvCxnSpPr/>
          <p:nvPr/>
        </p:nvCxnSpPr>
        <p:spPr>
          <a:xfrm>
            <a:off x="0" y="914400"/>
            <a:ext cx="1216122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37D36BB0-B5B2-4C5E-944E-A91F5AEA7CAE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1D0E12DB-3E34-443E-87F9-318678423D72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7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329D1-01C5-40E4-8BC7-B9ED464AA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"/>
          <a:stretch/>
        </p:blipFill>
        <p:spPr>
          <a:xfrm>
            <a:off x="0" y="0"/>
            <a:ext cx="12192000" cy="57531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E5B028F-6E1B-4AD7-B773-AB741BE63C0A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769A490C-E2A2-487D-9267-80082D3EC590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812E8-2B62-4864-B808-850ECE33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6ADD27-2F17-4404-90D9-5FEE7878699F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D277DFC2-F517-45E3-BFC4-67F21663FF5C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7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AE9B4-F76D-466F-BB9B-C0FD50E60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3AD1D-E99F-4AE1-8C58-D3286D28489E}"/>
              </a:ext>
            </a:extLst>
          </p:cNvPr>
          <p:cNvSpPr txBox="1"/>
          <p:nvPr/>
        </p:nvSpPr>
        <p:spPr>
          <a:xfrm>
            <a:off x="2631440" y="3075057"/>
            <a:ext cx="692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Step 4 : Data Cleaning &amp; ETL in Tableau </a:t>
            </a:r>
          </a:p>
        </p:txBody>
      </p:sp>
    </p:spTree>
    <p:extLst>
      <p:ext uri="{BB962C8B-B14F-4D97-AF65-F5344CB8AC3E}">
        <p14:creationId xmlns:p14="http://schemas.microsoft.com/office/powerpoint/2010/main" val="127137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278C6-2A28-4EE6-B4A7-219E3097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"/>
            <a:ext cx="12192000" cy="660654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196BC433-9B88-4CF4-9692-7B4D4281D463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61621530-83D7-44D6-9E3C-592D7F41D4B7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3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F54D999-9E22-4014-A1B3-08DBD4B0FA2F}"/>
              </a:ext>
            </a:extLst>
          </p:cNvPr>
          <p:cNvSpPr/>
          <p:nvPr/>
        </p:nvSpPr>
        <p:spPr>
          <a:xfrm rot="20785348">
            <a:off x="-596675" y="2982796"/>
            <a:ext cx="2676705" cy="3018412"/>
          </a:xfrm>
          <a:prstGeom prst="star5">
            <a:avLst>
              <a:gd name="adj" fmla="val 17450"/>
              <a:gd name="hf" fmla="val 105146"/>
              <a:gd name="vf" fmla="val 11055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77689-BA32-4793-84A8-6AD0994B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 b="2707"/>
          <a:stretch/>
        </p:blipFill>
        <p:spPr>
          <a:xfrm>
            <a:off x="1351652" y="0"/>
            <a:ext cx="10840346" cy="5750560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636173F1-9890-49C1-A132-3E821FBDFEC9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8BD4663A-A70F-4E76-AD73-160FDCDEFD7B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44A40-AC1E-478F-BA48-41E7D03EF8FD}"/>
              </a:ext>
            </a:extLst>
          </p:cNvPr>
          <p:cNvSpPr txBox="1"/>
          <p:nvPr/>
        </p:nvSpPr>
        <p:spPr>
          <a:xfrm>
            <a:off x="741680" y="5842615"/>
            <a:ext cx="4000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</a:rPr>
              <a:t>STAR SCHEM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</a:t>
            </a:r>
            <a:endParaRPr lang="en-IN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248CF-62EB-4FD0-A945-34531C491B29}"/>
              </a:ext>
            </a:extLst>
          </p:cNvPr>
          <p:cNvSpPr txBox="1"/>
          <p:nvPr/>
        </p:nvSpPr>
        <p:spPr>
          <a:xfrm>
            <a:off x="4480201" y="6273225"/>
            <a:ext cx="571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multi-dimensional data model used to organize data in a database 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              so that it is easy to understand and analyze.</a:t>
            </a:r>
            <a:endParaRPr lang="en-IN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5E70BC-C1CC-4762-88D0-4C479B4A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" y="0"/>
            <a:ext cx="12191374" cy="6273478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8E9BB873-D513-4577-879C-78249187FF0B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iagonal Stripe 6">
            <a:extLst>
              <a:ext uri="{FF2B5EF4-FFF2-40B4-BE49-F238E27FC236}">
                <a16:creationId xmlns:a16="http://schemas.microsoft.com/office/drawing/2014/main" id="{D0823DF9-5CA7-4AE6-A67C-B3C821EBD830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5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5C935-B69F-4F31-B322-B3DA0349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65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464F2497-4B4F-4D4C-9AD1-A2C4C4FB055A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12C89C4F-135A-447D-8D5E-AD87E0E0FF27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2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0E113-BE92-4720-8E79-9B9C0846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" y="0"/>
            <a:ext cx="12168881" cy="6261904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6FD24347-3ACE-4894-B85E-6BA6C2341966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5B5FC89F-2556-4B2C-B43E-142133698241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5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350C5-7FC1-406D-AC9C-3CF08D8D4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0" r="791" b="10211"/>
          <a:stretch/>
        </p:blipFill>
        <p:spPr>
          <a:xfrm>
            <a:off x="96456" y="104171"/>
            <a:ext cx="12095544" cy="597253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E642D2-1631-4EC9-B205-6AC40C1695C7}"/>
              </a:ext>
            </a:extLst>
          </p:cNvPr>
          <p:cNvSpPr/>
          <p:nvPr/>
        </p:nvSpPr>
        <p:spPr>
          <a:xfrm>
            <a:off x="289367" y="1423686"/>
            <a:ext cx="2210765" cy="24052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EF7DEB5-3626-42A7-A73B-39C24AF88DF7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BE2DB5F1-21ED-4D92-AF8E-E01F0D605B5E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50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0A953-3C65-4DE3-B93E-99317B488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"/>
          <a:stretch/>
        </p:blipFill>
        <p:spPr>
          <a:xfrm>
            <a:off x="1747519" y="12810"/>
            <a:ext cx="10444479" cy="61372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537F16-8652-4836-8EB7-B91D0546A3DF}"/>
              </a:ext>
            </a:extLst>
          </p:cNvPr>
          <p:cNvSpPr/>
          <p:nvPr/>
        </p:nvSpPr>
        <p:spPr>
          <a:xfrm>
            <a:off x="4687747" y="3034188"/>
            <a:ext cx="682906" cy="30094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7B04FA-6CA8-4666-B175-6A9AB2507A88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2094A1D3-1E73-43E7-98E1-969711E0B590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38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E3CC2-8BDB-4FDD-BAF3-0CAAD886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B2B72-80C4-4921-BD48-0FC73404ADFE}"/>
              </a:ext>
            </a:extLst>
          </p:cNvPr>
          <p:cNvSpPr txBox="1"/>
          <p:nvPr/>
        </p:nvSpPr>
        <p:spPr>
          <a:xfrm>
            <a:off x="3885298" y="2782669"/>
            <a:ext cx="4421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Step 1 : 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191645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9523A-65BC-4DC1-89BA-2B3BBB3B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" r="833"/>
          <a:stretch/>
        </p:blipFill>
        <p:spPr>
          <a:xfrm>
            <a:off x="0" y="45380"/>
            <a:ext cx="12192000" cy="6824124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00FF88AA-5C49-41F0-81CA-BFD8A930954A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18C8279D-E9CE-4311-B951-88C67A9BE7FA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3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A384C-E63D-451C-906C-D8EA59A8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5597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95B1737F-5868-4C41-B85B-8EEACB4724B9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79DE747C-C0C1-4984-B1F5-502FA4B01A8B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55E07-B3DF-4939-B133-331388CF5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244E34-F268-46A0-A359-24DDAA8BC365}"/>
              </a:ext>
            </a:extLst>
          </p:cNvPr>
          <p:cNvSpPr txBox="1"/>
          <p:nvPr/>
        </p:nvSpPr>
        <p:spPr>
          <a:xfrm>
            <a:off x="3510280" y="2782669"/>
            <a:ext cx="517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Step 5 : Build 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98148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3758C-D29C-461A-95F1-FCCF6ABC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223"/>
            <a:ext cx="12192000" cy="60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3319B-3A5E-44A3-B566-CA63573A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" y="0"/>
            <a:ext cx="1213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183E4-131D-4E88-9F5E-CEA51016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" y="0"/>
            <a:ext cx="1215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7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638EC-8328-48A1-B81C-E958E053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" y="0"/>
            <a:ext cx="1213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68202-5322-4117-8EA1-01DBC259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0" y="0"/>
            <a:ext cx="1213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4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70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C0E171-19D9-40DB-8874-683028055525}"/>
              </a:ext>
            </a:extLst>
          </p:cNvPr>
          <p:cNvSpPr txBox="1"/>
          <p:nvPr/>
        </p:nvSpPr>
        <p:spPr>
          <a:xfrm>
            <a:off x="851647" y="1048870"/>
            <a:ext cx="733731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Problem Statement: </a:t>
            </a:r>
          </a:p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Revenue Breakdown by Cities?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Revenue Breakdown by Year &amp; months?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Top 5 Customer by Revenue &amp; sales Quantity?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Top 5 product by Revenue Number?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Visualization better than Spreadsheets!</a:t>
            </a:r>
            <a:endParaRPr lang="en-IN" sz="32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AFE9C0A4-95FA-4C98-B1DF-1DA6519EF201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C93B110A-4F85-4BF9-8A33-943FF9F53FB5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0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1D38C-C369-4554-B9BC-945C10131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F68E0-71E9-4D76-AF42-2F06DE94D94B}"/>
              </a:ext>
            </a:extLst>
          </p:cNvPr>
          <p:cNvSpPr txBox="1"/>
          <p:nvPr/>
        </p:nvSpPr>
        <p:spPr>
          <a:xfrm>
            <a:off x="4205899" y="2782669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Step 2 : Data Discovery </a:t>
            </a:r>
          </a:p>
        </p:txBody>
      </p:sp>
    </p:spTree>
    <p:extLst>
      <p:ext uri="{BB962C8B-B14F-4D97-AF65-F5344CB8AC3E}">
        <p14:creationId xmlns:p14="http://schemas.microsoft.com/office/powerpoint/2010/main" val="181175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130775-C1AA-4A73-BF32-EB5DD976BA08}"/>
              </a:ext>
            </a:extLst>
          </p:cNvPr>
          <p:cNvSpPr txBox="1"/>
          <p:nvPr/>
        </p:nvSpPr>
        <p:spPr>
          <a:xfrm>
            <a:off x="556133" y="2228671"/>
            <a:ext cx="68900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AIMS GRID</a:t>
            </a:r>
            <a:endParaRPr lang="en-IN" sz="15000" b="1" dirty="0"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519B083-D69B-4D44-B4A8-F3CD4BDD2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460525"/>
              </p:ext>
            </p:extLst>
          </p:nvPr>
        </p:nvGraphicFramePr>
        <p:xfrm>
          <a:off x="7247666" y="531692"/>
          <a:ext cx="4831976" cy="44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571D94-7140-4BAC-829F-C5A21D4EF965}"/>
              </a:ext>
            </a:extLst>
          </p:cNvPr>
          <p:cNvSpPr txBox="1"/>
          <p:nvPr/>
        </p:nvSpPr>
        <p:spPr>
          <a:xfrm>
            <a:off x="112358" y="4319765"/>
            <a:ext cx="7777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600" dirty="0">
                <a:ln w="12700">
                  <a:noFill/>
                </a:ln>
              </a:rPr>
              <a:t>Analytics and Informatics Management Systems</a:t>
            </a:r>
            <a:r>
              <a:rPr lang="en-US" sz="1600" b="1" i="0" spc="600" dirty="0">
                <a:ln w="12700">
                  <a:noFill/>
                </a:ln>
                <a:solidFill>
                  <a:srgbClr val="EEF0FF"/>
                </a:solidFill>
                <a:effectLst/>
              </a:rPr>
              <a:t>.</a:t>
            </a:r>
            <a:endParaRPr lang="en-IN" sz="1600" b="1" spc="600" dirty="0">
              <a:ln w="12700">
                <a:noFill/>
              </a:ln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ABBF5E8-64DA-4B5A-89AC-CB6916151F68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53C7B402-C114-4EAC-8E97-5A0513B01A0C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2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10795-D250-4E7E-AEE3-61D5CAF1E45E}"/>
              </a:ext>
            </a:extLst>
          </p:cNvPr>
          <p:cNvSpPr txBox="1"/>
          <p:nvPr/>
        </p:nvSpPr>
        <p:spPr>
          <a:xfrm>
            <a:off x="4212588" y="5943042"/>
            <a:ext cx="569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 </a:t>
            </a:r>
            <a:r>
              <a:rPr lang="en-IN" u="sng" dirty="0">
                <a:solidFill>
                  <a:schemeClr val="accent1"/>
                </a:solidFill>
              </a:rPr>
              <a:t>https://youtu.be/hbNRULz6GFA?si=9LR644eQ1Mv6VqdM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2143BD-8AA4-4265-8326-7B2FC449A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23360" r="14887" b="22910"/>
          <a:stretch/>
        </p:blipFill>
        <p:spPr bwMode="auto">
          <a:xfrm>
            <a:off x="3625752" y="5842261"/>
            <a:ext cx="619849" cy="5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E4845C01-CE1B-498F-B620-4A49E061C9B7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iagonal Stripe 7">
            <a:extLst>
              <a:ext uri="{FF2B5EF4-FFF2-40B4-BE49-F238E27FC236}">
                <a16:creationId xmlns:a16="http://schemas.microsoft.com/office/drawing/2014/main" id="{942DCA37-8FC0-40EE-A398-8396AAB6CBB5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76D4-4179-4E2D-AADD-E961B929DC28}"/>
              </a:ext>
            </a:extLst>
          </p:cNvPr>
          <p:cNvSpPr txBox="1"/>
          <p:nvPr/>
        </p:nvSpPr>
        <p:spPr>
          <a:xfrm>
            <a:off x="189991" y="5650549"/>
            <a:ext cx="240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Shell + </a:t>
            </a:r>
          </a:p>
          <a:p>
            <a:r>
              <a:rPr lang="en-US" dirty="0"/>
              <a:t>Workbench + </a:t>
            </a:r>
          </a:p>
          <a:p>
            <a:r>
              <a:rPr lang="en-US" dirty="0"/>
              <a:t>Server Download Steps</a:t>
            </a:r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3B9EEE-119B-46EB-81B8-9BE2784EB4C4}"/>
              </a:ext>
            </a:extLst>
          </p:cNvPr>
          <p:cNvCxnSpPr>
            <a:cxnSpLocks/>
          </p:cNvCxnSpPr>
          <p:nvPr/>
        </p:nvCxnSpPr>
        <p:spPr>
          <a:xfrm>
            <a:off x="2591569" y="5520114"/>
            <a:ext cx="0" cy="11841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0682684C-D670-4E4F-8CA2-99F24277F159}"/>
              </a:ext>
            </a:extLst>
          </p:cNvPr>
          <p:cNvSpPr/>
          <p:nvPr/>
        </p:nvSpPr>
        <p:spPr>
          <a:xfrm>
            <a:off x="2677542" y="5943042"/>
            <a:ext cx="817495" cy="410506"/>
          </a:xfrm>
          <a:prstGeom prst="notchedRightArrow">
            <a:avLst>
              <a:gd name="adj1" fmla="val 40100"/>
              <a:gd name="adj2" fmla="val 5247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AADF29-743E-4A4F-ACFA-97C9BDBEFF5B}"/>
              </a:ext>
            </a:extLst>
          </p:cNvPr>
          <p:cNvSpPr/>
          <p:nvPr/>
        </p:nvSpPr>
        <p:spPr>
          <a:xfrm>
            <a:off x="640075" y="1752394"/>
            <a:ext cx="2127629" cy="2001520"/>
          </a:xfrm>
          <a:prstGeom prst="roundRect">
            <a:avLst>
              <a:gd name="adj" fmla="val 273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MGMT SYESTEM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BA53F3-B24C-4713-8710-877B88540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062" y="2352075"/>
            <a:ext cx="1179928" cy="60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10DE3F-19A9-4229-BEBC-F7E256F56CB6}"/>
              </a:ext>
            </a:extLst>
          </p:cNvPr>
          <p:cNvCxnSpPr/>
          <p:nvPr/>
        </p:nvCxnSpPr>
        <p:spPr>
          <a:xfrm>
            <a:off x="5708630" y="1123962"/>
            <a:ext cx="0" cy="330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BA3C94-830D-4749-8C84-78D0EE6D4BF4}"/>
              </a:ext>
            </a:extLst>
          </p:cNvPr>
          <p:cNvCxnSpPr>
            <a:cxnSpLocks/>
          </p:cNvCxnSpPr>
          <p:nvPr/>
        </p:nvCxnSpPr>
        <p:spPr>
          <a:xfrm>
            <a:off x="2841813" y="2753154"/>
            <a:ext cx="653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8FD288-2066-452A-93A6-E5404D1D5616}"/>
              </a:ext>
            </a:extLst>
          </p:cNvPr>
          <p:cNvSpPr txBox="1"/>
          <p:nvPr/>
        </p:nvSpPr>
        <p:spPr>
          <a:xfrm>
            <a:off x="1565021" y="4056218"/>
            <a:ext cx="386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OLTP – Online Transaction Processing </a:t>
            </a:r>
            <a:endParaRPr lang="en-IN" dirty="0"/>
          </a:p>
        </p:txBody>
      </p:sp>
      <p:pic>
        <p:nvPicPr>
          <p:cNvPr id="1032" name="Picture 8" descr="Tableau Logo, symbol, meaning, history, PNG, brand">
            <a:extLst>
              <a:ext uri="{FF2B5EF4-FFF2-40B4-BE49-F238E27FC236}">
                <a16:creationId xmlns:a16="http://schemas.microsoft.com/office/drawing/2014/main" id="{357E0FD4-8984-4728-BACB-95EBC9AB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76" y="2179398"/>
            <a:ext cx="2407919" cy="135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7B6935-6489-41D4-BD29-BC03BBE5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861" y="1972045"/>
            <a:ext cx="3130990" cy="176916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7079785C-720D-47D9-BB7B-90485CED0EAB}"/>
              </a:ext>
            </a:extLst>
          </p:cNvPr>
          <p:cNvSpPr/>
          <p:nvPr/>
        </p:nvSpPr>
        <p:spPr>
          <a:xfrm>
            <a:off x="5299826" y="2639507"/>
            <a:ext cx="829669" cy="409817"/>
          </a:xfrm>
          <a:prstGeom prst="rightArrow">
            <a:avLst>
              <a:gd name="adj1" fmla="val 3666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13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65C47-E68C-4C31-BA93-03E2C62EE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B01437-3A46-41E7-AFF5-5E78E9D1744C}"/>
              </a:ext>
            </a:extLst>
          </p:cNvPr>
          <p:cNvSpPr txBox="1"/>
          <p:nvPr/>
        </p:nvSpPr>
        <p:spPr>
          <a:xfrm>
            <a:off x="3236082" y="2721114"/>
            <a:ext cx="5719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Step 3 : Data Analysis Using SQL </a:t>
            </a:r>
          </a:p>
        </p:txBody>
      </p:sp>
    </p:spTree>
    <p:extLst>
      <p:ext uri="{BB962C8B-B14F-4D97-AF65-F5344CB8AC3E}">
        <p14:creationId xmlns:p14="http://schemas.microsoft.com/office/powerpoint/2010/main" val="317500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D238705D-F76E-42D6-80BD-7F0618EE7529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1768F8EF-F4CC-45B5-9955-07DEA433BB00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19C91-9E1F-44CA-A0FB-D0B80659AE7F}"/>
              </a:ext>
            </a:extLst>
          </p:cNvPr>
          <p:cNvSpPr txBox="1"/>
          <p:nvPr/>
        </p:nvSpPr>
        <p:spPr>
          <a:xfrm>
            <a:off x="284480" y="166568"/>
            <a:ext cx="1109472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00" dirty="0"/>
          </a:p>
          <a:p>
            <a:pPr algn="ctr"/>
            <a:r>
              <a:rPr lang="en-IN" sz="1400" b="1" dirty="0"/>
              <a:t> DATA ANALYSIS USING SQL</a:t>
            </a:r>
          </a:p>
          <a:p>
            <a:endParaRPr lang="en-IN" sz="1000" dirty="0"/>
          </a:p>
          <a:p>
            <a:r>
              <a:rPr lang="en-IN" sz="1000" dirty="0"/>
              <a:t>1. Show all customer records</a:t>
            </a:r>
          </a:p>
          <a:p>
            <a:endParaRPr lang="en-IN" sz="1000" dirty="0"/>
          </a:p>
          <a:p>
            <a:r>
              <a:rPr lang="en-IN" sz="1000" dirty="0"/>
              <a:t>    SELECT * FROM customers;</a:t>
            </a:r>
          </a:p>
          <a:p>
            <a:endParaRPr lang="en-IN" sz="1000" dirty="0"/>
          </a:p>
          <a:p>
            <a:r>
              <a:rPr lang="en-IN" sz="1000" dirty="0"/>
              <a:t>2. Show total number of customers</a:t>
            </a:r>
          </a:p>
          <a:p>
            <a:endParaRPr lang="en-IN" sz="1000" dirty="0"/>
          </a:p>
          <a:p>
            <a:r>
              <a:rPr lang="en-IN" sz="1000" dirty="0"/>
              <a:t>    SELECT count(*) FROM customers;</a:t>
            </a:r>
          </a:p>
          <a:p>
            <a:endParaRPr lang="en-IN" sz="1000" dirty="0"/>
          </a:p>
          <a:p>
            <a:r>
              <a:rPr lang="en-IN" sz="1000" dirty="0"/>
              <a:t>3. Show transactions for Chennai market (market code for </a:t>
            </a:r>
            <a:r>
              <a:rPr lang="en-IN" sz="1000" dirty="0" err="1"/>
              <a:t>chennai</a:t>
            </a:r>
            <a:r>
              <a:rPr lang="en-IN" sz="1000" dirty="0"/>
              <a:t> is Mark001</a:t>
            </a:r>
          </a:p>
          <a:p>
            <a:endParaRPr lang="en-IN" sz="1000" dirty="0"/>
          </a:p>
          <a:p>
            <a:r>
              <a:rPr lang="en-IN" sz="1000" dirty="0"/>
              <a:t>    SELECT * FROM transactions where </a:t>
            </a:r>
            <a:r>
              <a:rPr lang="en-IN" sz="1000" dirty="0" err="1"/>
              <a:t>market_code</a:t>
            </a:r>
            <a:r>
              <a:rPr lang="en-IN" sz="1000" dirty="0"/>
              <a:t>='Mark001';</a:t>
            </a:r>
          </a:p>
          <a:p>
            <a:endParaRPr lang="en-IN" sz="1000" dirty="0"/>
          </a:p>
          <a:p>
            <a:r>
              <a:rPr lang="en-IN" sz="1000" dirty="0"/>
              <a:t>4. Show </a:t>
            </a:r>
            <a:r>
              <a:rPr lang="en-IN" sz="1000" dirty="0" err="1"/>
              <a:t>distrinct</a:t>
            </a:r>
            <a:r>
              <a:rPr lang="en-IN" sz="1000" dirty="0"/>
              <a:t> product codes that were sold in </a:t>
            </a:r>
            <a:r>
              <a:rPr lang="en-IN" sz="1000" dirty="0" err="1"/>
              <a:t>chennai</a:t>
            </a:r>
            <a:endParaRPr lang="en-IN" sz="1000" dirty="0"/>
          </a:p>
          <a:p>
            <a:endParaRPr lang="en-IN" sz="1000" dirty="0"/>
          </a:p>
          <a:p>
            <a:r>
              <a:rPr lang="en-IN" sz="1000" dirty="0"/>
              <a:t>    SELECT distinct </a:t>
            </a:r>
            <a:r>
              <a:rPr lang="en-IN" sz="1000" dirty="0" err="1"/>
              <a:t>product_code</a:t>
            </a:r>
            <a:r>
              <a:rPr lang="en-IN" sz="1000" dirty="0"/>
              <a:t> FROM transactions where </a:t>
            </a:r>
            <a:r>
              <a:rPr lang="en-IN" sz="1000" dirty="0" err="1"/>
              <a:t>market_code</a:t>
            </a:r>
            <a:r>
              <a:rPr lang="en-IN" sz="1000" dirty="0"/>
              <a:t>='Mark001';</a:t>
            </a:r>
          </a:p>
          <a:p>
            <a:endParaRPr lang="en-IN" sz="1000" dirty="0"/>
          </a:p>
          <a:p>
            <a:r>
              <a:rPr lang="en-IN" sz="1000" dirty="0"/>
              <a:t>5. Show transactions where currency is US dollars</a:t>
            </a:r>
          </a:p>
          <a:p>
            <a:endParaRPr lang="en-IN" sz="1000" dirty="0"/>
          </a:p>
          <a:p>
            <a:r>
              <a:rPr lang="en-IN" sz="1000" dirty="0"/>
              <a:t>    SELECT * from transactions where currency="USD"</a:t>
            </a:r>
          </a:p>
          <a:p>
            <a:endParaRPr lang="en-IN" sz="1000" dirty="0"/>
          </a:p>
          <a:p>
            <a:r>
              <a:rPr lang="en-IN" sz="1000" dirty="0"/>
              <a:t>6. Show transactions in 2020 join by date table</a:t>
            </a:r>
          </a:p>
          <a:p>
            <a:endParaRPr lang="en-IN" sz="1000" dirty="0"/>
          </a:p>
          <a:p>
            <a:r>
              <a:rPr lang="en-IN" sz="1000" dirty="0"/>
              <a:t>    SELECT transactions.*, date.* FROM transactions INNER JOIN date ON </a:t>
            </a:r>
            <a:r>
              <a:rPr lang="en-IN" sz="1000" dirty="0" err="1"/>
              <a:t>transactions.order_date</a:t>
            </a:r>
            <a:r>
              <a:rPr lang="en-IN" sz="1000" dirty="0"/>
              <a:t>=</a:t>
            </a:r>
            <a:r>
              <a:rPr lang="en-IN" sz="1000" dirty="0" err="1"/>
              <a:t>date.date</a:t>
            </a:r>
            <a:r>
              <a:rPr lang="en-IN" sz="1000" dirty="0"/>
              <a:t> where </a:t>
            </a:r>
            <a:r>
              <a:rPr lang="en-IN" sz="1000" dirty="0" err="1"/>
              <a:t>date.year</a:t>
            </a:r>
            <a:r>
              <a:rPr lang="en-IN" sz="1000" dirty="0"/>
              <a:t>=2020;</a:t>
            </a:r>
          </a:p>
          <a:p>
            <a:endParaRPr lang="en-IN" sz="1000" dirty="0"/>
          </a:p>
          <a:p>
            <a:r>
              <a:rPr lang="en-IN" sz="1000" dirty="0"/>
              <a:t>7. Show total revenue in year 2020,</a:t>
            </a:r>
          </a:p>
          <a:p>
            <a:endParaRPr lang="en-IN" sz="1000" dirty="0"/>
          </a:p>
          <a:p>
            <a:r>
              <a:rPr lang="en-IN" sz="1000" dirty="0"/>
              <a:t>    SELECT SUM(</a:t>
            </a:r>
            <a:r>
              <a:rPr lang="en-IN" sz="1000" dirty="0" err="1"/>
              <a:t>transactions.sales_amount</a:t>
            </a:r>
            <a:r>
              <a:rPr lang="en-IN" sz="1000" dirty="0"/>
              <a:t>) FROM transactions INNER JOIN date ON </a:t>
            </a:r>
            <a:r>
              <a:rPr lang="en-IN" sz="1000" dirty="0" err="1"/>
              <a:t>transactions.order_date</a:t>
            </a:r>
            <a:r>
              <a:rPr lang="en-IN" sz="1000" dirty="0"/>
              <a:t>=</a:t>
            </a:r>
            <a:r>
              <a:rPr lang="en-IN" sz="1000" dirty="0" err="1"/>
              <a:t>date.date</a:t>
            </a:r>
            <a:r>
              <a:rPr lang="en-IN" sz="1000" dirty="0"/>
              <a:t> where </a:t>
            </a:r>
            <a:r>
              <a:rPr lang="en-IN" sz="1000" dirty="0" err="1"/>
              <a:t>date.year</a:t>
            </a:r>
            <a:r>
              <a:rPr lang="en-IN" sz="1000" dirty="0"/>
              <a:t>=2020 and </a:t>
            </a:r>
            <a:r>
              <a:rPr lang="en-IN" sz="1000" dirty="0" err="1"/>
              <a:t>transactions.currency</a:t>
            </a:r>
            <a:r>
              <a:rPr lang="en-IN" sz="1000" dirty="0"/>
              <a:t>="INR\r" or </a:t>
            </a:r>
            <a:r>
              <a:rPr lang="en-IN" sz="1000" dirty="0" err="1"/>
              <a:t>transactions.currency</a:t>
            </a:r>
            <a:r>
              <a:rPr lang="en-IN" sz="1000" dirty="0"/>
              <a:t>="USD\r";</a:t>
            </a:r>
          </a:p>
          <a:p>
            <a:r>
              <a:rPr lang="en-IN" sz="1000" dirty="0"/>
              <a:t>	</a:t>
            </a:r>
          </a:p>
          <a:p>
            <a:r>
              <a:rPr lang="en-IN" sz="1000" dirty="0"/>
              <a:t>8. Show total revenue in year 2020, January Month,</a:t>
            </a:r>
          </a:p>
          <a:p>
            <a:endParaRPr lang="en-IN" sz="1000" dirty="0"/>
          </a:p>
          <a:p>
            <a:r>
              <a:rPr lang="en-IN" sz="1000" dirty="0"/>
              <a:t>    SELECT SUM(</a:t>
            </a:r>
            <a:r>
              <a:rPr lang="en-IN" sz="1000" dirty="0" err="1"/>
              <a:t>transactions.sales_amount</a:t>
            </a:r>
            <a:r>
              <a:rPr lang="en-IN" sz="1000" dirty="0"/>
              <a:t>) FROM transactions INNER JOIN date ON </a:t>
            </a:r>
            <a:r>
              <a:rPr lang="en-IN" sz="1000" dirty="0" err="1"/>
              <a:t>transactions.order_date</a:t>
            </a:r>
            <a:r>
              <a:rPr lang="en-IN" sz="1000" dirty="0"/>
              <a:t>=</a:t>
            </a:r>
            <a:r>
              <a:rPr lang="en-IN" sz="1000" dirty="0" err="1"/>
              <a:t>date.date</a:t>
            </a:r>
            <a:r>
              <a:rPr lang="en-IN" sz="1000" dirty="0"/>
              <a:t> where </a:t>
            </a:r>
            <a:r>
              <a:rPr lang="en-IN" sz="1000" dirty="0" err="1"/>
              <a:t>date.year</a:t>
            </a:r>
            <a:r>
              <a:rPr lang="en-IN" sz="1000" dirty="0"/>
              <a:t>=2020 and </a:t>
            </a:r>
            <a:r>
              <a:rPr lang="en-IN" sz="1000" dirty="0" err="1"/>
              <a:t>and</a:t>
            </a:r>
            <a:r>
              <a:rPr lang="en-IN" sz="1000" dirty="0"/>
              <a:t> </a:t>
            </a:r>
            <a:r>
              <a:rPr lang="en-IN" sz="1000" dirty="0" err="1"/>
              <a:t>date.month_name</a:t>
            </a:r>
            <a:r>
              <a:rPr lang="en-IN" sz="1000" dirty="0"/>
              <a:t>="January" and (</a:t>
            </a:r>
            <a:r>
              <a:rPr lang="en-IN" sz="1000" dirty="0" err="1"/>
              <a:t>transactions.currency</a:t>
            </a:r>
            <a:r>
              <a:rPr lang="en-IN" sz="1000" dirty="0"/>
              <a:t>="INR\r" or </a:t>
            </a:r>
            <a:r>
              <a:rPr lang="en-IN" sz="1000" dirty="0" err="1"/>
              <a:t>transactions.currency</a:t>
            </a:r>
            <a:r>
              <a:rPr lang="en-IN" sz="1000" dirty="0"/>
              <a:t>="USD\r");</a:t>
            </a:r>
          </a:p>
          <a:p>
            <a:endParaRPr lang="en-IN" sz="1000" dirty="0"/>
          </a:p>
          <a:p>
            <a:r>
              <a:rPr lang="en-IN" sz="1000" dirty="0"/>
              <a:t>9. Show total revenue in year 2020 in Chennai</a:t>
            </a:r>
          </a:p>
          <a:p>
            <a:endParaRPr lang="en-IN" sz="1000" dirty="0"/>
          </a:p>
          <a:p>
            <a:r>
              <a:rPr lang="en-IN" sz="1000" dirty="0"/>
              <a:t>    SELECT SUM(</a:t>
            </a:r>
            <a:r>
              <a:rPr lang="en-IN" sz="1000" dirty="0" err="1"/>
              <a:t>transactions.sales_amount</a:t>
            </a:r>
            <a:r>
              <a:rPr lang="en-IN" sz="1000" dirty="0"/>
              <a:t>) FROM transactions INNER JOIN date ON </a:t>
            </a:r>
            <a:r>
              <a:rPr lang="en-IN" sz="1000" dirty="0" err="1"/>
              <a:t>transactions.order_date</a:t>
            </a:r>
            <a:r>
              <a:rPr lang="en-IN" sz="1000" dirty="0"/>
              <a:t>=</a:t>
            </a:r>
            <a:r>
              <a:rPr lang="en-IN" sz="1000" dirty="0" err="1"/>
              <a:t>date.date</a:t>
            </a:r>
            <a:r>
              <a:rPr lang="en-IN" sz="1000" dirty="0"/>
              <a:t> where </a:t>
            </a:r>
            <a:r>
              <a:rPr lang="en-IN" sz="1000" dirty="0" err="1"/>
              <a:t>date.year</a:t>
            </a:r>
            <a:r>
              <a:rPr lang="en-IN" sz="1000" dirty="0"/>
              <a:t>=2020 and </a:t>
            </a:r>
            <a:r>
              <a:rPr lang="en-IN" sz="1000" dirty="0" err="1"/>
              <a:t>transactions.market_code</a:t>
            </a:r>
            <a:r>
              <a:rPr lang="en-IN" sz="1000" dirty="0"/>
              <a:t>="Mark001";</a:t>
            </a:r>
          </a:p>
          <a:p>
            <a:endParaRPr lang="en-IN" sz="900" dirty="0"/>
          </a:p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20169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00258-358C-455F-B1CE-47BC8902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164"/>
            <a:ext cx="12192000" cy="445831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448437B6-C37C-4F45-9B5A-7F8006FCD2C2}"/>
              </a:ext>
            </a:extLst>
          </p:cNvPr>
          <p:cNvSpPr/>
          <p:nvPr/>
        </p:nvSpPr>
        <p:spPr>
          <a:xfrm rot="16200000">
            <a:off x="10287001" y="4953001"/>
            <a:ext cx="2001520" cy="1808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F1E5273-F575-4752-8F28-30895247A0A3}"/>
              </a:ext>
            </a:extLst>
          </p:cNvPr>
          <p:cNvSpPr/>
          <p:nvPr/>
        </p:nvSpPr>
        <p:spPr>
          <a:xfrm rot="10800000">
            <a:off x="9784079" y="4297678"/>
            <a:ext cx="2407919" cy="2571825"/>
          </a:xfrm>
          <a:prstGeom prst="diagStripe">
            <a:avLst>
              <a:gd name="adj" fmla="val 843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7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517</Words>
  <Application>Microsoft Office PowerPoint</Application>
  <PresentationFormat>Widescreen</PresentationFormat>
  <Paragraphs>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Agency FB</vt:lpstr>
      <vt:lpstr>Arial</vt:lpstr>
      <vt:lpstr>Bahnschrift Light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sandeshsuhassawant56@gmail.com</dc:creator>
  <cp:lastModifiedBy>sandeshsuhassawant56@gmail.com</cp:lastModifiedBy>
  <cp:revision>22</cp:revision>
  <dcterms:created xsi:type="dcterms:W3CDTF">2024-01-28T12:09:29Z</dcterms:created>
  <dcterms:modified xsi:type="dcterms:W3CDTF">2024-02-05T17:59:58Z</dcterms:modified>
</cp:coreProperties>
</file>